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Montserrat Bold" pitchFamily="2" charset="77"/>
      <p:bold r:id="rId14"/>
      <p:italic r:id="rId15"/>
      <p:boldItalic r:id="rId16"/>
    </p:embeddedFont>
    <p:embeddedFont>
      <p:font typeface="Montserrat Medium" pitchFamily="2" charset="77"/>
      <p:regular r:id="rId17"/>
      <p:italic r:id="rId18"/>
    </p:embeddedFont>
    <p:embeddedFont>
      <p:font typeface="Montserrat Regular" pitchFamily="2" charset="77"/>
      <p:regular r:id="rId19"/>
      <p:bold r:id="rId20"/>
      <p:italic r:id="rId21"/>
      <p:boldItalic r:id="rId22"/>
    </p:embeddedFont>
    <p:embeddedFont>
      <p:font typeface="Montserrat-BoldItalic" pitchFamily="2" charset="77"/>
      <p:bold r:id="rId23"/>
      <p:italic r:id="rId24"/>
      <p:boldItalic r:id="rId25"/>
    </p:embeddedFont>
    <p:embeddedFont>
      <p:font typeface="Montserrat-Italic" pitchFamily="2" charset="77"/>
      <p:italic r:id="rId26"/>
    </p:embeddedFont>
    <p:embeddedFont>
      <p:font typeface="Tw Cen MT" panose="020B0602020104020603" pitchFamily="34" charset="77"/>
      <p:regular r:id="rId27"/>
      <p:bold r:id="rId28"/>
      <p:italic r:id="rId29"/>
      <p:boldItalic r:id="rId30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32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/Relationships>
</file>

<file path=ppt/media/image1.t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71DB60C-2FD3-5E46-AB01-A28A889CCF67}"/>
              </a:ext>
            </a:extLst>
          </p:cNvPr>
          <p:cNvGrpSpPr/>
          <p:nvPr/>
        </p:nvGrpSpPr>
        <p:grpSpPr>
          <a:xfrm>
            <a:off x="-74732" y="-21137"/>
            <a:ext cx="24521874" cy="13282390"/>
            <a:chOff x="-74732" y="-21137"/>
            <a:chExt cx="24521874" cy="13282390"/>
          </a:xfrm>
        </p:grpSpPr>
        <p:pic>
          <p:nvPicPr>
            <p:cNvPr id="119" name="pasted-image.tiff"/>
            <p:cNvPicPr>
              <a:picLocks noChangeAspect="1"/>
            </p:cNvPicPr>
            <p:nvPr/>
          </p:nvPicPr>
          <p:blipFill>
            <a:blip r:embed="rId2"/>
            <a:srcRect r="341" b="31771"/>
            <a:stretch>
              <a:fillRect/>
            </a:stretch>
          </p:blipFill>
          <p:spPr>
            <a:xfrm>
              <a:off x="-18058" y="-18058"/>
              <a:ext cx="24420076" cy="1118962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1504" y="-211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150663" y="8178675"/>
              <a:ext cx="10627030" cy="1108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effectLst>
                    <a:outerShdw blurRad="25400" dir="18900000" rotWithShape="0">
                      <a:srgbClr val="000000"/>
                    </a:outerShdw>
                  </a:effectLst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Valuing the perspective of others</a:t>
              </a:r>
            </a:p>
          </p:txBody>
        </p:sp>
        <p:sp>
          <p:nvSpPr>
            <p:cNvPr id="122" name="Shape 122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585599" y="11969021"/>
              <a:ext cx="6538480" cy="1006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52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9199" y="2753564"/>
              <a:ext cx="1744769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6904365" y="3278725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421041" y="1842458"/>
              <a:ext cx="1468814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6510444" y="12508777"/>
              <a:ext cx="735419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photos/drew-harry/5392135365/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-74732" y="5357789"/>
              <a:ext cx="1468814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4064964" y="588295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20815" y="4435318"/>
              <a:ext cx="1537111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Critique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1DBE7C-98E7-9C4B-BF58-8A0694F23000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69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0" name="Shape 370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F3337A7-371F-EF43-B310-D002A6FECA2E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76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77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8" name="Shape 378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82" name="Shape 382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7604EA3-BACE-2A42-8F69-2B032AD08023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4000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332302"/>
              <a:ext cx="1841187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 Critique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/>
        </p:nvSpPr>
        <p:spPr>
          <a:xfrm>
            <a:off x="206152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7304E72-85EE-1B4A-9675-032DACEA0D51}"/>
              </a:ext>
            </a:extLst>
          </p:cNvPr>
          <p:cNvGrpSpPr/>
          <p:nvPr/>
        </p:nvGrpSpPr>
        <p:grpSpPr>
          <a:xfrm>
            <a:off x="-4784948" y="-3713481"/>
            <a:ext cx="29519087" cy="16974734"/>
            <a:chOff x="-4784948" y="-3713481"/>
            <a:chExt cx="29519087" cy="16974734"/>
          </a:xfrm>
        </p:grpSpPr>
        <p:pic>
          <p:nvPicPr>
            <p:cNvPr id="138" name="pasted-image.tiff"/>
            <p:cNvPicPr>
              <a:picLocks noChangeAspect="1"/>
            </p:cNvPicPr>
            <p:nvPr/>
          </p:nvPicPr>
          <p:blipFill>
            <a:blip r:embed="rId2"/>
            <a:srcRect r="1275" b="40948"/>
            <a:stretch>
              <a:fillRect/>
            </a:stretch>
          </p:blipFill>
          <p:spPr>
            <a:xfrm>
              <a:off x="-4784948" y="-3713481"/>
              <a:ext cx="24191182" cy="968457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483442" y="21785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52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critique design work using three simple lead-in statements. You will practice communicating critique in a respectful and constructive way. Focus on your own design problem, or use the resources on the companion website. </a:t>
              </a:r>
            </a:p>
          </p:txBody>
        </p:sp>
        <p:sp>
          <p:nvSpPr>
            <p:cNvPr id="147" name="Shape 147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8942237" y="3304556"/>
              <a:ext cx="5279645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Regular"/>
                  <a:ea typeface="Montserrat Regular"/>
                  <a:cs typeface="Montserrat Regular"/>
                  <a:sym typeface="Montserrat Regular"/>
                </a:rPr>
                <a:t>2-10 people,</a:t>
              </a:r>
              <a:r>
                <a:t> 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post-it notes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(3 colours)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marker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369845" y="2135438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Critique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16510444" y="12508777"/>
              <a:ext cx="735419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photos/drew-harry/5392135365/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</p:grpSp>
      <p:sp>
        <p:nvSpPr>
          <p:cNvPr id="164" name="Shape 164"/>
          <p:cNvSpPr/>
          <p:nvPr/>
        </p:nvSpPr>
        <p:spPr>
          <a:xfrm>
            <a:off x="16303088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165" name="Shape 165"/>
          <p:cNvSpPr/>
          <p:nvPr/>
        </p:nvSpPr>
        <p:spPr>
          <a:xfrm>
            <a:off x="19156336" y="10291399"/>
            <a:ext cx="4314942" cy="1133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[5-10 mins per</a:t>
            </a:r>
          </a:p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team member] </a:t>
            </a:r>
          </a:p>
        </p:txBody>
      </p:sp>
      <p:sp>
        <p:nvSpPr>
          <p:cNvPr id="166" name="Shape 166"/>
          <p:cNvSpPr/>
          <p:nvPr/>
        </p:nvSpPr>
        <p:spPr>
          <a:xfrm>
            <a:off x="339892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67" name="Shape 167"/>
          <p:cNvSpPr/>
          <p:nvPr/>
        </p:nvSpPr>
        <p:spPr>
          <a:xfrm>
            <a:off x="6644926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68" name="Shape 168"/>
          <p:cNvSpPr/>
          <p:nvPr/>
        </p:nvSpPr>
        <p:spPr>
          <a:xfrm>
            <a:off x="9864313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69" name="Shape 169"/>
          <p:cNvSpPr/>
          <p:nvPr/>
        </p:nvSpPr>
        <p:spPr>
          <a:xfrm>
            <a:off x="1308370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/>
        </p:nvSpPr>
        <p:spPr>
          <a:xfrm>
            <a:off x="206152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195" name="Shape 195"/>
          <p:cNvSpPr/>
          <p:nvPr/>
        </p:nvSpPr>
        <p:spPr>
          <a:xfrm>
            <a:off x="3346370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7" name="Shape 197"/>
          <p:cNvSpPr/>
          <p:nvPr/>
        </p:nvSpPr>
        <p:spPr>
          <a:xfrm>
            <a:off x="16303088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198" name="Shape 198"/>
          <p:cNvSpPr/>
          <p:nvPr/>
        </p:nvSpPr>
        <p:spPr>
          <a:xfrm>
            <a:off x="19156336" y="10291399"/>
            <a:ext cx="4314942" cy="1133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[5-10 mins per</a:t>
            </a:r>
          </a:p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team member] </a:t>
            </a:r>
          </a:p>
        </p:txBody>
      </p:sp>
      <p:sp>
        <p:nvSpPr>
          <p:cNvPr id="199" name="Shape 199"/>
          <p:cNvSpPr/>
          <p:nvPr/>
        </p:nvSpPr>
        <p:spPr>
          <a:xfrm>
            <a:off x="339892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00" name="Shape 200"/>
          <p:cNvSpPr/>
          <p:nvPr/>
        </p:nvSpPr>
        <p:spPr>
          <a:xfrm>
            <a:off x="6644926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01" name="Shape 201"/>
          <p:cNvSpPr/>
          <p:nvPr/>
        </p:nvSpPr>
        <p:spPr>
          <a:xfrm>
            <a:off x="9864313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02" name="Shape 202"/>
          <p:cNvSpPr/>
          <p:nvPr/>
        </p:nvSpPr>
        <p:spPr>
          <a:xfrm>
            <a:off x="1308370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9AFC60E-5C1F-1048-AE8C-A5D6667B23A1}"/>
              </a:ext>
            </a:extLst>
          </p:cNvPr>
          <p:cNvGrpSpPr/>
          <p:nvPr/>
        </p:nvGrpSpPr>
        <p:grpSpPr>
          <a:xfrm>
            <a:off x="-4784948" y="-3713481"/>
            <a:ext cx="29519087" cy="16974734"/>
            <a:chOff x="-4784948" y="-3713481"/>
            <a:chExt cx="29519087" cy="16974734"/>
          </a:xfrm>
        </p:grpSpPr>
        <p:pic>
          <p:nvPicPr>
            <p:cNvPr id="171" name="pasted-image.tiff"/>
            <p:cNvPicPr>
              <a:picLocks noChangeAspect="1"/>
            </p:cNvPicPr>
            <p:nvPr/>
          </p:nvPicPr>
          <p:blipFill>
            <a:blip r:embed="rId2"/>
            <a:srcRect r="1275" b="40948"/>
            <a:stretch>
              <a:fillRect/>
            </a:stretch>
          </p:blipFill>
          <p:spPr>
            <a:xfrm>
              <a:off x="-4784948" y="-3713481"/>
              <a:ext cx="24191182" cy="968457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2" name="Shape 17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critique design work using three simple lead-in statements. You will practice communicating critique in a respectful and constructive way. Focus on your own design problem, or use the resources on the companion website. 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18942237" y="3304556"/>
              <a:ext cx="5279645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Regular"/>
                  <a:ea typeface="Montserrat Regular"/>
                  <a:cs typeface="Montserrat Regular"/>
                  <a:sym typeface="Montserrat Regular"/>
                </a:rPr>
                <a:t>2-10 people,</a:t>
              </a:r>
              <a:r>
                <a:t> 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post-it notes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(3 colours)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marker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1" name="Shape 191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2" name="Shape 192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94" name="Shape 194"/>
            <p:cNvSpPr/>
            <p:nvPr/>
          </p:nvSpPr>
          <p:spPr>
            <a:xfrm>
              <a:off x="16510444" y="12508777"/>
              <a:ext cx="735419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photos/drew-harry/5392135365/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83D548BB-223B-DB4B-8D64-A441AF830F73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268DB492-2A6C-8148-94DE-B12FB5D296FF}"/>
                </a:ext>
              </a:extLst>
            </p:cNvPr>
            <p:cNvSpPr/>
            <p:nvPr/>
          </p:nvSpPr>
          <p:spPr>
            <a:xfrm>
              <a:off x="19483442" y="21785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A4BC413B-FB15-864B-B21E-CE76F6B0A7C8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5">
              <a:extLst>
                <a:ext uri="{FF2B5EF4-FFF2-40B4-BE49-F238E27FC236}">
                  <a16:creationId xmlns:a16="http://schemas.microsoft.com/office/drawing/2014/main" id="{883A939A-E119-2B4A-B279-A9F1C295A79C}"/>
                </a:ext>
              </a:extLst>
            </p:cNvPr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  <p:sp>
          <p:nvSpPr>
            <p:cNvPr id="38" name="Shape 147">
              <a:extLst>
                <a:ext uri="{FF2B5EF4-FFF2-40B4-BE49-F238E27FC236}">
                  <a16:creationId xmlns:a16="http://schemas.microsoft.com/office/drawing/2014/main" id="{CD726768-1A23-8C49-92D8-CA6720182EE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2">
              <a:extLst>
                <a:ext uri="{FF2B5EF4-FFF2-40B4-BE49-F238E27FC236}">
                  <a16:creationId xmlns:a16="http://schemas.microsoft.com/office/drawing/2014/main" id="{99D68A79-0367-FC43-9E5E-21D1136E44C1}"/>
                </a:ext>
              </a:extLst>
            </p:cNvPr>
            <p:cNvSpPr/>
            <p:nvPr/>
          </p:nvSpPr>
          <p:spPr>
            <a:xfrm>
              <a:off x="369845" y="2135438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Critique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/>
        </p:nvSpPr>
        <p:spPr>
          <a:xfrm>
            <a:off x="206152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28" name="Shape 228"/>
          <p:cNvSpPr/>
          <p:nvPr/>
        </p:nvSpPr>
        <p:spPr>
          <a:xfrm>
            <a:off x="6592376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30" name="Shape 230"/>
          <p:cNvSpPr/>
          <p:nvPr/>
        </p:nvSpPr>
        <p:spPr>
          <a:xfrm>
            <a:off x="16303088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31" name="Shape 231"/>
          <p:cNvSpPr/>
          <p:nvPr/>
        </p:nvSpPr>
        <p:spPr>
          <a:xfrm>
            <a:off x="19156336" y="10291399"/>
            <a:ext cx="4314942" cy="1133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[5-10 mins per</a:t>
            </a:r>
          </a:p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team member] </a:t>
            </a:r>
          </a:p>
        </p:txBody>
      </p:sp>
      <p:sp>
        <p:nvSpPr>
          <p:cNvPr id="232" name="Shape 232"/>
          <p:cNvSpPr/>
          <p:nvPr/>
        </p:nvSpPr>
        <p:spPr>
          <a:xfrm>
            <a:off x="339892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33" name="Shape 233"/>
          <p:cNvSpPr/>
          <p:nvPr/>
        </p:nvSpPr>
        <p:spPr>
          <a:xfrm>
            <a:off x="6644926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34" name="Shape 234"/>
          <p:cNvSpPr/>
          <p:nvPr/>
        </p:nvSpPr>
        <p:spPr>
          <a:xfrm>
            <a:off x="9864313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35" name="Shape 235"/>
          <p:cNvSpPr/>
          <p:nvPr/>
        </p:nvSpPr>
        <p:spPr>
          <a:xfrm>
            <a:off x="1308370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D88AF3E-02A8-AA46-82C8-835FAE7ED076}"/>
              </a:ext>
            </a:extLst>
          </p:cNvPr>
          <p:cNvGrpSpPr/>
          <p:nvPr/>
        </p:nvGrpSpPr>
        <p:grpSpPr>
          <a:xfrm>
            <a:off x="-4784948" y="-3713481"/>
            <a:ext cx="29519087" cy="16974734"/>
            <a:chOff x="-4784948" y="-3713481"/>
            <a:chExt cx="29519087" cy="16974734"/>
          </a:xfrm>
        </p:grpSpPr>
        <p:pic>
          <p:nvPicPr>
            <p:cNvPr id="204" name="pasted-image.tiff"/>
            <p:cNvPicPr>
              <a:picLocks noChangeAspect="1"/>
            </p:cNvPicPr>
            <p:nvPr/>
          </p:nvPicPr>
          <p:blipFill>
            <a:blip r:embed="rId2"/>
            <a:srcRect r="1275" b="40948"/>
            <a:stretch>
              <a:fillRect/>
            </a:stretch>
          </p:blipFill>
          <p:spPr>
            <a:xfrm>
              <a:off x="-4784948" y="-3713481"/>
              <a:ext cx="24191182" cy="968457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5" name="Shape 20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critique design work using three simple lead-in statements. You will practice communicating critique in a respectful and constructive way. Focus on your own design problem, or use the resources on the companion website. 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18942237" y="3304556"/>
              <a:ext cx="5279645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Regular"/>
                  <a:ea typeface="Montserrat Regular"/>
                  <a:cs typeface="Montserrat Regular"/>
                  <a:sym typeface="Montserrat Regular"/>
                </a:rPr>
                <a:t>2-10 people,</a:t>
              </a:r>
              <a:r>
                <a:t> 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post-it notes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(3 colours)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marker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4" name="Shape 224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5" name="Shape 225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6510444" y="12508777"/>
              <a:ext cx="735419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photos/drew-harry/5392135365/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8533B508-63B0-BD46-9C03-DCD738D0BF7F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F9DCFD2C-265D-E640-8724-8F1CE991D492}"/>
                </a:ext>
              </a:extLst>
            </p:cNvPr>
            <p:cNvSpPr/>
            <p:nvPr/>
          </p:nvSpPr>
          <p:spPr>
            <a:xfrm>
              <a:off x="19483442" y="21785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132817B0-C63F-8149-B847-D2876605880E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5">
              <a:extLst>
                <a:ext uri="{FF2B5EF4-FFF2-40B4-BE49-F238E27FC236}">
                  <a16:creationId xmlns:a16="http://schemas.microsoft.com/office/drawing/2014/main" id="{FAFB1932-7471-584D-902F-3028262D9C7A}"/>
                </a:ext>
              </a:extLst>
            </p:cNvPr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  <p:sp>
          <p:nvSpPr>
            <p:cNvPr id="38" name="Shape 147">
              <a:extLst>
                <a:ext uri="{FF2B5EF4-FFF2-40B4-BE49-F238E27FC236}">
                  <a16:creationId xmlns:a16="http://schemas.microsoft.com/office/drawing/2014/main" id="{B540E6CA-02DA-474F-B996-03306CC42C39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2">
              <a:extLst>
                <a:ext uri="{FF2B5EF4-FFF2-40B4-BE49-F238E27FC236}">
                  <a16:creationId xmlns:a16="http://schemas.microsoft.com/office/drawing/2014/main" id="{21726613-3204-C14D-9F56-6895EFB0E37F}"/>
                </a:ext>
              </a:extLst>
            </p:cNvPr>
            <p:cNvSpPr/>
            <p:nvPr/>
          </p:nvSpPr>
          <p:spPr>
            <a:xfrm>
              <a:off x="369845" y="2135438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Critique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/>
        </p:nvSpPr>
        <p:spPr>
          <a:xfrm>
            <a:off x="206152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61" name="Shape 261"/>
          <p:cNvSpPr/>
          <p:nvPr/>
        </p:nvSpPr>
        <p:spPr>
          <a:xfrm>
            <a:off x="981176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63" name="Shape 263"/>
          <p:cNvSpPr/>
          <p:nvPr/>
        </p:nvSpPr>
        <p:spPr>
          <a:xfrm>
            <a:off x="16303088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64" name="Shape 264"/>
          <p:cNvSpPr/>
          <p:nvPr/>
        </p:nvSpPr>
        <p:spPr>
          <a:xfrm>
            <a:off x="19156336" y="10291399"/>
            <a:ext cx="4314942" cy="1133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[5-10 mins per</a:t>
            </a:r>
          </a:p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team member] </a:t>
            </a:r>
          </a:p>
        </p:txBody>
      </p:sp>
      <p:sp>
        <p:nvSpPr>
          <p:cNvPr id="265" name="Shape 265"/>
          <p:cNvSpPr/>
          <p:nvPr/>
        </p:nvSpPr>
        <p:spPr>
          <a:xfrm>
            <a:off x="339892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66" name="Shape 266"/>
          <p:cNvSpPr/>
          <p:nvPr/>
        </p:nvSpPr>
        <p:spPr>
          <a:xfrm>
            <a:off x="6644926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67" name="Shape 267"/>
          <p:cNvSpPr/>
          <p:nvPr/>
        </p:nvSpPr>
        <p:spPr>
          <a:xfrm>
            <a:off x="9864313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68" name="Shape 268"/>
          <p:cNvSpPr/>
          <p:nvPr/>
        </p:nvSpPr>
        <p:spPr>
          <a:xfrm>
            <a:off x="1308370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19CE41-E618-B446-B88A-BF824C7CC4F3}"/>
              </a:ext>
            </a:extLst>
          </p:cNvPr>
          <p:cNvGrpSpPr/>
          <p:nvPr/>
        </p:nvGrpSpPr>
        <p:grpSpPr>
          <a:xfrm>
            <a:off x="-4784948" y="-3713481"/>
            <a:ext cx="29519087" cy="16974734"/>
            <a:chOff x="-4784948" y="-3713481"/>
            <a:chExt cx="29519087" cy="16974734"/>
          </a:xfrm>
        </p:grpSpPr>
        <p:pic>
          <p:nvPicPr>
            <p:cNvPr id="237" name="pasted-image.tiff"/>
            <p:cNvPicPr>
              <a:picLocks noChangeAspect="1"/>
            </p:cNvPicPr>
            <p:nvPr/>
          </p:nvPicPr>
          <p:blipFill>
            <a:blip r:embed="rId2"/>
            <a:srcRect r="1275" b="40948"/>
            <a:stretch>
              <a:fillRect/>
            </a:stretch>
          </p:blipFill>
          <p:spPr>
            <a:xfrm>
              <a:off x="-4784948" y="-3713481"/>
              <a:ext cx="24191182" cy="968457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8" name="Shape 23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critique design work using three simple lead-in statements. You will practice communicating critique in a respectful and constructive way. Focus on your own design problem, or use the resources on the companion website. </a:t>
              </a:r>
            </a:p>
          </p:txBody>
        </p:sp>
        <p:sp>
          <p:nvSpPr>
            <p:cNvPr id="247" name="Shape 247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8942237" y="3304556"/>
              <a:ext cx="5279645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Regular"/>
                  <a:ea typeface="Montserrat Regular"/>
                  <a:cs typeface="Montserrat Regular"/>
                  <a:sym typeface="Montserrat Regular"/>
                </a:rPr>
                <a:t>2-10 people,</a:t>
              </a:r>
              <a:r>
                <a:t> 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post-it notes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(3 colours)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marker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6" name="Shape 256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6510444" y="12508777"/>
              <a:ext cx="735419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photos/drew-harry/5392135365/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8E3019E5-46AB-F347-83B5-C9D20E387DB6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05B9FD9C-D58D-1E46-B3D1-56F30012B220}"/>
                </a:ext>
              </a:extLst>
            </p:cNvPr>
            <p:cNvSpPr/>
            <p:nvPr/>
          </p:nvSpPr>
          <p:spPr>
            <a:xfrm>
              <a:off x="19483442" y="21785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E57E0B71-2621-8845-A149-63373D90F256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5">
              <a:extLst>
                <a:ext uri="{FF2B5EF4-FFF2-40B4-BE49-F238E27FC236}">
                  <a16:creationId xmlns:a16="http://schemas.microsoft.com/office/drawing/2014/main" id="{2575CA20-B3D3-4144-A680-3B91A9EAE37C}"/>
                </a:ext>
              </a:extLst>
            </p:cNvPr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  <p:sp>
          <p:nvSpPr>
            <p:cNvPr id="38" name="Shape 147">
              <a:extLst>
                <a:ext uri="{FF2B5EF4-FFF2-40B4-BE49-F238E27FC236}">
                  <a16:creationId xmlns:a16="http://schemas.microsoft.com/office/drawing/2014/main" id="{67CD9FFA-F138-5B48-8ED2-6DD51BFC71E6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2">
              <a:extLst>
                <a:ext uri="{FF2B5EF4-FFF2-40B4-BE49-F238E27FC236}">
                  <a16:creationId xmlns:a16="http://schemas.microsoft.com/office/drawing/2014/main" id="{EDCFE034-B832-7D45-8825-AB7450E61CF0}"/>
                </a:ext>
              </a:extLst>
            </p:cNvPr>
            <p:cNvSpPr/>
            <p:nvPr/>
          </p:nvSpPr>
          <p:spPr>
            <a:xfrm>
              <a:off x="369845" y="2135438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Critique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/>
        </p:nvSpPr>
        <p:spPr>
          <a:xfrm>
            <a:off x="206152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94" name="Shape 294"/>
          <p:cNvSpPr/>
          <p:nvPr/>
        </p:nvSpPr>
        <p:spPr>
          <a:xfrm>
            <a:off x="13031151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96" name="Shape 296"/>
          <p:cNvSpPr/>
          <p:nvPr/>
        </p:nvSpPr>
        <p:spPr>
          <a:xfrm>
            <a:off x="16303088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297" name="Shape 297"/>
          <p:cNvSpPr/>
          <p:nvPr/>
        </p:nvSpPr>
        <p:spPr>
          <a:xfrm>
            <a:off x="19156336" y="10291399"/>
            <a:ext cx="4314942" cy="1133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[5-10 mins per</a:t>
            </a:r>
          </a:p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team member] </a:t>
            </a:r>
          </a:p>
        </p:txBody>
      </p:sp>
      <p:sp>
        <p:nvSpPr>
          <p:cNvPr id="298" name="Shape 298"/>
          <p:cNvSpPr/>
          <p:nvPr/>
        </p:nvSpPr>
        <p:spPr>
          <a:xfrm>
            <a:off x="339892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99" name="Shape 299"/>
          <p:cNvSpPr/>
          <p:nvPr/>
        </p:nvSpPr>
        <p:spPr>
          <a:xfrm>
            <a:off x="6644926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00" name="Shape 300"/>
          <p:cNvSpPr/>
          <p:nvPr/>
        </p:nvSpPr>
        <p:spPr>
          <a:xfrm>
            <a:off x="9864313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01" name="Shape 301"/>
          <p:cNvSpPr/>
          <p:nvPr/>
        </p:nvSpPr>
        <p:spPr>
          <a:xfrm>
            <a:off x="1308370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2DA250-B392-004F-8A0E-80B895398167}"/>
              </a:ext>
            </a:extLst>
          </p:cNvPr>
          <p:cNvGrpSpPr/>
          <p:nvPr/>
        </p:nvGrpSpPr>
        <p:grpSpPr>
          <a:xfrm>
            <a:off x="-4784948" y="-3713481"/>
            <a:ext cx="29519087" cy="16974734"/>
            <a:chOff x="-4784948" y="-3713481"/>
            <a:chExt cx="29519087" cy="16974734"/>
          </a:xfrm>
        </p:grpSpPr>
        <p:pic>
          <p:nvPicPr>
            <p:cNvPr id="270" name="pasted-image.tiff"/>
            <p:cNvPicPr>
              <a:picLocks noChangeAspect="1"/>
            </p:cNvPicPr>
            <p:nvPr/>
          </p:nvPicPr>
          <p:blipFill>
            <a:blip r:embed="rId2"/>
            <a:srcRect r="1275" b="40948"/>
            <a:stretch>
              <a:fillRect/>
            </a:stretch>
          </p:blipFill>
          <p:spPr>
            <a:xfrm>
              <a:off x="-4784948" y="-3713481"/>
              <a:ext cx="24191182" cy="968457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1" name="Shape 27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critique design work using three simple lead-in statements. You will practice communicating critique in a respectful and constructive way. Focus on your own design problem, or use the resources on the companion website. 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18942237" y="3304556"/>
              <a:ext cx="5279645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Regular"/>
                  <a:ea typeface="Montserrat Regular"/>
                  <a:cs typeface="Montserrat Regular"/>
                  <a:sym typeface="Montserrat Regular"/>
                </a:rPr>
                <a:t>2-10 people,</a:t>
              </a:r>
              <a:r>
                <a:t> 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post-it notes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(3 colours)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marker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16510444" y="12508777"/>
              <a:ext cx="735419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photos/drew-harry/5392135365/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44B43972-5D27-744D-8C5E-A39EEE957BD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4398E927-974A-7F4D-AF96-7809329B4C9D}"/>
                </a:ext>
              </a:extLst>
            </p:cNvPr>
            <p:cNvSpPr/>
            <p:nvPr/>
          </p:nvSpPr>
          <p:spPr>
            <a:xfrm>
              <a:off x="19483442" y="21785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1C497C08-6EEB-C549-85D8-F13DE75100E8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5">
              <a:extLst>
                <a:ext uri="{FF2B5EF4-FFF2-40B4-BE49-F238E27FC236}">
                  <a16:creationId xmlns:a16="http://schemas.microsoft.com/office/drawing/2014/main" id="{B2F6DA3E-8048-5D4A-8E01-A65BB6B55DEC}"/>
                </a:ext>
              </a:extLst>
            </p:cNvPr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  <p:sp>
          <p:nvSpPr>
            <p:cNvPr id="38" name="Shape 147">
              <a:extLst>
                <a:ext uri="{FF2B5EF4-FFF2-40B4-BE49-F238E27FC236}">
                  <a16:creationId xmlns:a16="http://schemas.microsoft.com/office/drawing/2014/main" id="{D8577E71-DF5E-7C4F-A1B6-C3885F7CB5CA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2">
              <a:extLst>
                <a:ext uri="{FF2B5EF4-FFF2-40B4-BE49-F238E27FC236}">
                  <a16:creationId xmlns:a16="http://schemas.microsoft.com/office/drawing/2014/main" id="{4C26DFCB-F84D-6C42-A198-3983D025D24E}"/>
                </a:ext>
              </a:extLst>
            </p:cNvPr>
            <p:cNvSpPr/>
            <p:nvPr/>
          </p:nvSpPr>
          <p:spPr>
            <a:xfrm>
              <a:off x="369845" y="2135438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Critique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/>
        </p:nvSpPr>
        <p:spPr>
          <a:xfrm>
            <a:off x="206152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29" name="Shape 329"/>
          <p:cNvSpPr/>
          <p:nvPr/>
        </p:nvSpPr>
        <p:spPr>
          <a:xfrm>
            <a:off x="16303088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30" name="Shape 330"/>
          <p:cNvSpPr/>
          <p:nvPr/>
        </p:nvSpPr>
        <p:spPr>
          <a:xfrm>
            <a:off x="19156336" y="10291399"/>
            <a:ext cx="4314942" cy="1133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[5-10 mins per</a:t>
            </a:r>
          </a:p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team member] </a:t>
            </a:r>
          </a:p>
        </p:txBody>
      </p:sp>
      <p:sp>
        <p:nvSpPr>
          <p:cNvPr id="331" name="Shape 331"/>
          <p:cNvSpPr/>
          <p:nvPr/>
        </p:nvSpPr>
        <p:spPr>
          <a:xfrm>
            <a:off x="339892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32" name="Shape 332"/>
          <p:cNvSpPr/>
          <p:nvPr/>
        </p:nvSpPr>
        <p:spPr>
          <a:xfrm>
            <a:off x="6644926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33" name="Shape 333"/>
          <p:cNvSpPr/>
          <p:nvPr/>
        </p:nvSpPr>
        <p:spPr>
          <a:xfrm>
            <a:off x="9864313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34" name="Shape 334"/>
          <p:cNvSpPr/>
          <p:nvPr/>
        </p:nvSpPr>
        <p:spPr>
          <a:xfrm>
            <a:off x="1308370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37B8C9A-BFA3-5941-86C5-DFC755D02121}"/>
              </a:ext>
            </a:extLst>
          </p:cNvPr>
          <p:cNvGrpSpPr/>
          <p:nvPr/>
        </p:nvGrpSpPr>
        <p:grpSpPr>
          <a:xfrm>
            <a:off x="-4784948" y="-3713481"/>
            <a:ext cx="29519087" cy="16974734"/>
            <a:chOff x="-4784948" y="-3713481"/>
            <a:chExt cx="29519087" cy="16974734"/>
          </a:xfrm>
        </p:grpSpPr>
        <p:pic>
          <p:nvPicPr>
            <p:cNvPr id="303" name="pasted-image.tiff"/>
            <p:cNvPicPr>
              <a:picLocks noChangeAspect="1"/>
            </p:cNvPicPr>
            <p:nvPr/>
          </p:nvPicPr>
          <p:blipFill>
            <a:blip r:embed="rId2"/>
            <a:srcRect r="1275" b="40948"/>
            <a:stretch>
              <a:fillRect/>
            </a:stretch>
          </p:blipFill>
          <p:spPr>
            <a:xfrm>
              <a:off x="-4784948" y="-3713481"/>
              <a:ext cx="24191182" cy="968457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critique design work using three simple lead-in statements. You will practice communicating critique in a respectful and constructive way. Focus on your own design problem, or use the resources on the companion website. </a:t>
              </a:r>
            </a:p>
          </p:txBody>
        </p:sp>
        <p:sp>
          <p:nvSpPr>
            <p:cNvPr id="313" name="Shape 313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18942237" y="3304556"/>
              <a:ext cx="5279645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Regular"/>
                  <a:ea typeface="Montserrat Regular"/>
                  <a:cs typeface="Montserrat Regular"/>
                  <a:sym typeface="Montserrat Regular"/>
                </a:rPr>
                <a:t>2-10 people,</a:t>
              </a:r>
              <a:r>
                <a:t> 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post-it notes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(3 colours)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marker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22" name="Shape 322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3" name="Shape 323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4" name="Shape 324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16510444" y="12508777"/>
              <a:ext cx="735419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photos/drew-harry/5392135365/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012989CE-9D23-F048-994D-137C96C7484F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4B10FBD1-7B20-0B45-AA9D-C7E3BF9D2EC7}"/>
                </a:ext>
              </a:extLst>
            </p:cNvPr>
            <p:cNvSpPr/>
            <p:nvPr/>
          </p:nvSpPr>
          <p:spPr>
            <a:xfrm>
              <a:off x="19483442" y="21785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3D7C64F3-7E9A-2240-9CD9-71ED22A274D1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5">
              <a:extLst>
                <a:ext uri="{FF2B5EF4-FFF2-40B4-BE49-F238E27FC236}">
                  <a16:creationId xmlns:a16="http://schemas.microsoft.com/office/drawing/2014/main" id="{F4B90040-B593-7D45-8376-4CD5E8F4CB21}"/>
                </a:ext>
              </a:extLst>
            </p:cNvPr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  <p:sp>
          <p:nvSpPr>
            <p:cNvPr id="38" name="Shape 147">
              <a:extLst>
                <a:ext uri="{FF2B5EF4-FFF2-40B4-BE49-F238E27FC236}">
                  <a16:creationId xmlns:a16="http://schemas.microsoft.com/office/drawing/2014/main" id="{808B6971-C48A-F048-A9D6-A9139762FEC3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2">
              <a:extLst>
                <a:ext uri="{FF2B5EF4-FFF2-40B4-BE49-F238E27FC236}">
                  <a16:creationId xmlns:a16="http://schemas.microsoft.com/office/drawing/2014/main" id="{D499474E-721F-F849-ABC4-A18CA0FF4F46}"/>
                </a:ext>
              </a:extLst>
            </p:cNvPr>
            <p:cNvSpPr/>
            <p:nvPr/>
          </p:nvSpPr>
          <p:spPr>
            <a:xfrm>
              <a:off x="369845" y="2135438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Critique</a:t>
              </a:r>
            </a:p>
          </p:txBody>
        </p:sp>
      </p:grpSp>
      <p:sp>
        <p:nvSpPr>
          <p:cNvPr id="327" name="Shape 327"/>
          <p:cNvSpPr/>
          <p:nvPr/>
        </p:nvSpPr>
        <p:spPr>
          <a:xfrm>
            <a:off x="1625053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206152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62" name="Shape 362"/>
          <p:cNvSpPr/>
          <p:nvPr/>
        </p:nvSpPr>
        <p:spPr>
          <a:xfrm>
            <a:off x="16303088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 </a:t>
            </a:r>
          </a:p>
        </p:txBody>
      </p:sp>
      <p:sp>
        <p:nvSpPr>
          <p:cNvPr id="363" name="Shape 363"/>
          <p:cNvSpPr/>
          <p:nvPr/>
        </p:nvSpPr>
        <p:spPr>
          <a:xfrm>
            <a:off x="19156336" y="10291399"/>
            <a:ext cx="4314942" cy="1133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[5-10 mins per</a:t>
            </a:r>
          </a:p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team member] </a:t>
            </a:r>
          </a:p>
        </p:txBody>
      </p:sp>
      <p:sp>
        <p:nvSpPr>
          <p:cNvPr id="364" name="Shape 364"/>
          <p:cNvSpPr/>
          <p:nvPr/>
        </p:nvSpPr>
        <p:spPr>
          <a:xfrm>
            <a:off x="339892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65" name="Shape 365"/>
          <p:cNvSpPr/>
          <p:nvPr/>
        </p:nvSpPr>
        <p:spPr>
          <a:xfrm>
            <a:off x="6644926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66" name="Shape 366"/>
          <p:cNvSpPr/>
          <p:nvPr/>
        </p:nvSpPr>
        <p:spPr>
          <a:xfrm>
            <a:off x="9864313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67" name="Shape 367"/>
          <p:cNvSpPr/>
          <p:nvPr/>
        </p:nvSpPr>
        <p:spPr>
          <a:xfrm>
            <a:off x="13083700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649117-8B7A-914F-8C73-01774E3231FD}"/>
              </a:ext>
            </a:extLst>
          </p:cNvPr>
          <p:cNvGrpSpPr/>
          <p:nvPr/>
        </p:nvGrpSpPr>
        <p:grpSpPr>
          <a:xfrm>
            <a:off x="-4784948" y="-3713481"/>
            <a:ext cx="29519087" cy="16974734"/>
            <a:chOff x="-4784948" y="-3713481"/>
            <a:chExt cx="29519087" cy="16974734"/>
          </a:xfrm>
        </p:grpSpPr>
        <p:pic>
          <p:nvPicPr>
            <p:cNvPr id="336" name="pasted-image.tiff"/>
            <p:cNvPicPr>
              <a:picLocks noChangeAspect="1"/>
            </p:cNvPicPr>
            <p:nvPr/>
          </p:nvPicPr>
          <p:blipFill>
            <a:blip r:embed="rId2"/>
            <a:srcRect r="1275" b="40948"/>
            <a:stretch>
              <a:fillRect/>
            </a:stretch>
          </p:blipFill>
          <p:spPr>
            <a:xfrm>
              <a:off x="-4784948" y="-3713481"/>
              <a:ext cx="24191182" cy="968457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7" name="Shape 33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critique design work using three simple lead-in statements. You will practice communicating critique in a respectful and constructive way. Focus on your own design problem, or use the resources on the companion website. </a:t>
              </a:r>
            </a:p>
          </p:txBody>
        </p:sp>
        <p:sp>
          <p:nvSpPr>
            <p:cNvPr id="346" name="Shape 346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18942237" y="3304556"/>
              <a:ext cx="5279645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Regular"/>
                  <a:ea typeface="Montserrat Regular"/>
                  <a:cs typeface="Montserrat Regular"/>
                  <a:sym typeface="Montserrat Regular"/>
                </a:rPr>
                <a:t>2-10 people,</a:t>
              </a:r>
              <a:r>
                <a:t> 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post-it notes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(3 colours)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marker</a:t>
              </a:r>
            </a:p>
          </p:txBody>
        </p:sp>
        <p:sp>
          <p:nvSpPr>
            <p:cNvPr id="348" name="Shape 348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53" name="Shape 353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54" name="Shape 354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55" name="Shape 355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56" name="Shape 356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57" name="Shape 357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59" name="Shape 359"/>
            <p:cNvSpPr/>
            <p:nvPr/>
          </p:nvSpPr>
          <p:spPr>
            <a:xfrm>
              <a:off x="16510444" y="12508777"/>
              <a:ext cx="735419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Drew,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photos/drew-harry/5392135365/</a:t>
              </a:r>
            </a:p>
          </p:txBody>
        </p:sp>
        <p:sp>
          <p:nvSpPr>
            <p:cNvPr id="361" name="Shape 361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D7156ACE-62EF-E84A-9919-C5B40BD21702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6C03E39F-B732-4E40-9299-D5C1925E2A30}"/>
                </a:ext>
              </a:extLst>
            </p:cNvPr>
            <p:cNvSpPr/>
            <p:nvPr/>
          </p:nvSpPr>
          <p:spPr>
            <a:xfrm>
              <a:off x="19483442" y="21785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FBE51971-9EC3-1045-BB15-2E3EFAC22D17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5">
              <a:extLst>
                <a:ext uri="{FF2B5EF4-FFF2-40B4-BE49-F238E27FC236}">
                  <a16:creationId xmlns:a16="http://schemas.microsoft.com/office/drawing/2014/main" id="{156D90AD-B1F7-6846-BB07-086123468E89}"/>
                </a:ext>
              </a:extLst>
            </p:cNvPr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  <p:sp>
          <p:nvSpPr>
            <p:cNvPr id="38" name="Shape 147">
              <a:extLst>
                <a:ext uri="{FF2B5EF4-FFF2-40B4-BE49-F238E27FC236}">
                  <a16:creationId xmlns:a16="http://schemas.microsoft.com/office/drawing/2014/main" id="{A4C96C1B-73A8-564C-8EE9-CE7197A7DCC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2">
              <a:extLst>
                <a:ext uri="{FF2B5EF4-FFF2-40B4-BE49-F238E27FC236}">
                  <a16:creationId xmlns:a16="http://schemas.microsoft.com/office/drawing/2014/main" id="{2906CC87-E67A-6744-92ED-A59D02C4A604}"/>
                </a:ext>
              </a:extLst>
            </p:cNvPr>
            <p:cNvSpPr/>
            <p:nvPr/>
          </p:nvSpPr>
          <p:spPr>
            <a:xfrm>
              <a:off x="369845" y="2135438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Critique</a:t>
              </a:r>
            </a:p>
          </p:txBody>
        </p:sp>
      </p:grpSp>
      <p:sp>
        <p:nvSpPr>
          <p:cNvPr id="360" name="Shape 360"/>
          <p:cNvSpPr/>
          <p:nvPr/>
        </p:nvSpPr>
        <p:spPr>
          <a:xfrm>
            <a:off x="19469926" y="1136056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1199</Words>
  <Application>Microsoft Macintosh PowerPoint</Application>
  <PresentationFormat>Custom</PresentationFormat>
  <Paragraphs>209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Helvetica</vt:lpstr>
      <vt:lpstr>Montserrat Bold</vt:lpstr>
      <vt:lpstr>Montserrat-BoldItalic</vt:lpstr>
      <vt:lpstr>Helvetica Neue Light</vt:lpstr>
      <vt:lpstr>Montserrat Regular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15</cp:revision>
  <dcterms:modified xsi:type="dcterms:W3CDTF">2020-01-09T04:27:50Z</dcterms:modified>
</cp:coreProperties>
</file>